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28" autoAdjust="0"/>
    <p:restoredTop sz="94254" autoAdjust="0"/>
  </p:normalViewPr>
  <p:slideViewPr>
    <p:cSldViewPr snapToGrid="0">
      <p:cViewPr varScale="1">
        <p:scale>
          <a:sx n="92" d="100"/>
          <a:sy n="92" d="100"/>
        </p:scale>
        <p:origin x="33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49221474-CFBC-4C7E-A5EE-23A879154D79}" type="datetimeFigureOut">
              <a:rPr lang="en-US" smtClean="0"/>
              <a:t>10/29/2024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E9004CE9-A531-4A1F-A457-3EBEB521C07E}" type="slidenum">
              <a:rPr lang="en-US" smtClean="0"/>
              <a:t>‹#›</a:t>
            </a:fld>
            <a:endParaRPr lang="en-US"/>
          </a:p>
        </p:txBody>
      </p:sp>
    </p:spTree>
    <p:extLst>
      <p:ext uri="{BB962C8B-B14F-4D97-AF65-F5344CB8AC3E}">
        <p14:creationId xmlns:p14="http://schemas.microsoft.com/office/powerpoint/2010/main" val="13396079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sz="4000" b="1" dirty="0"/>
          </a:p>
        </p:txBody>
      </p:sp>
      <p:sp>
        <p:nvSpPr>
          <p:cNvPr id="4" name="عنصر نائب لرقم الشريحة 3"/>
          <p:cNvSpPr>
            <a:spLocks noGrp="1"/>
          </p:cNvSpPr>
          <p:nvPr>
            <p:ph type="sldNum" sz="quarter" idx="5"/>
          </p:nvPr>
        </p:nvSpPr>
        <p:spPr/>
        <p:txBody>
          <a:bodyPr/>
          <a:lstStyle/>
          <a:p>
            <a:fld id="{E9004CE9-A531-4A1F-A457-3EBEB521C07E}" type="slidenum">
              <a:rPr lang="en-US" smtClean="0"/>
              <a:t>2</a:t>
            </a:fld>
            <a:endParaRPr lang="en-US"/>
          </a:p>
        </p:txBody>
      </p:sp>
    </p:spTree>
    <p:extLst>
      <p:ext uri="{BB962C8B-B14F-4D97-AF65-F5344CB8AC3E}">
        <p14:creationId xmlns:p14="http://schemas.microsoft.com/office/powerpoint/2010/main" val="145243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CF97C72-EF28-4247-A26C-BC10944880F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A97D472D-6BC5-45C9-8E66-9369844FF6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64A71813-B442-469E-B7C4-280DE4716ECE}"/>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0701BC06-6E73-4BE9-B5B2-E765575504AD}"/>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FA5FF35D-0A09-44F9-8982-EB35C2FBFB04}"/>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152941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30D3505-3CFA-4A45-8E7E-971E44DEF9DC}"/>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67D74236-0AA2-424B-AAA0-3495A7A05E02}"/>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5191F185-A6E5-424C-8EB7-430F890EEDC7}"/>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37D56FD4-EB35-429F-AD7E-6B44793F17CC}"/>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92AF640B-5F77-49B8-9340-9F425AEB86A4}"/>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48845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10BA0834-7B26-4ED9-BDC2-1034A73C9016}"/>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4F973850-5BB6-4991-8B24-4CBE05FCCEB9}"/>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74397991-E190-4BE5-A063-752F58F042A9}"/>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B1C80C34-43B0-430A-AC04-81A9BF9A7AD5}"/>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3B9837DD-0F5A-4D6E-A068-284AF44A314A}"/>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76133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AEA024-F45D-4020-BEB0-EAE2F8DEEA46}"/>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2FD17C09-DFB5-40F8-8BD4-87162B8A0319}"/>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6A0A474A-EFC6-46A7-AECF-77F297819BF8}"/>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8220C0FE-0AC9-4109-BE84-AA18A6185C39}"/>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B5ECDDB7-376D-4FD4-82DD-192DC9DDED53}"/>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7001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1CF3EE9-CAA1-466C-A4CF-4997DCD971CA}"/>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BE641B27-84C5-4AAB-8387-930D855CF4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E229C269-EF9B-43E6-8941-5A4879B5CEC4}"/>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2CF16B30-6A4E-4C7B-BAB8-5828A2D08CE0}"/>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4BD12ABB-9B64-40CF-99D1-B94AA8670DCA}"/>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155977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F2CE4AF-72E3-4C87-B66D-D99955EE928F}"/>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9F485572-0415-476D-8E6E-B17A0EBFE94E}"/>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A865AA9B-1F3F-469E-B5AD-0A98AC41F376}"/>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AE34D9FB-2500-49A0-AA4B-ABA7420391E8}"/>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6" name="عنصر نائب للتذييل 5">
            <a:extLst>
              <a:ext uri="{FF2B5EF4-FFF2-40B4-BE49-F238E27FC236}">
                <a16:creationId xmlns:a16="http://schemas.microsoft.com/office/drawing/2014/main" id="{286FC908-97F2-4118-BF39-471C8C694346}"/>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E705577C-15E7-4C28-A74C-FFD42002B294}"/>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81106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C6C1FBC-418B-42DF-958B-C8A18ACFB640}"/>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905DDBFC-0456-4704-A7B7-BDD8E1A530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957D49D2-3BF5-4A4E-88C9-3FB74DF221C4}"/>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472BF426-1250-450C-83BC-C16DFE4C77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E6F786A4-DC83-4B94-82C0-72AC469452E2}"/>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68F4596A-7A13-4B9D-8530-F26E80FDFAD7}"/>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8" name="عنصر نائب للتذييل 7">
            <a:extLst>
              <a:ext uri="{FF2B5EF4-FFF2-40B4-BE49-F238E27FC236}">
                <a16:creationId xmlns:a16="http://schemas.microsoft.com/office/drawing/2014/main" id="{A2122493-5167-4E99-98DF-7DA3E45C1219}"/>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id="{E1BD0094-C3C9-4730-A234-7F5419A67291}"/>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66281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445E2F-3A22-416E-8F60-FD01B659D6F7}"/>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EB57BCC8-07AE-4916-973F-356F321BD43F}"/>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4" name="عنصر نائب للتذييل 3">
            <a:extLst>
              <a:ext uri="{FF2B5EF4-FFF2-40B4-BE49-F238E27FC236}">
                <a16:creationId xmlns:a16="http://schemas.microsoft.com/office/drawing/2014/main" id="{90E962FC-7636-449C-AE66-094F43B3037F}"/>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id="{A3ED0C6A-6FE9-4693-B990-C492D9158258}"/>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027483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810A08B2-04C3-428D-8D2D-E5BDE08BF217}"/>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3" name="عنصر نائب للتذييل 2">
            <a:extLst>
              <a:ext uri="{FF2B5EF4-FFF2-40B4-BE49-F238E27FC236}">
                <a16:creationId xmlns:a16="http://schemas.microsoft.com/office/drawing/2014/main" id="{D2F2D830-358B-4BD3-A7AC-7F97EEF119C6}"/>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id="{C4301217-3E2C-4B09-8CB2-04C35C9B9803}"/>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362573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B30BD1-5249-4D80-9B39-1AD3A9CA0545}"/>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DA72FB11-DD8E-4F02-ADCA-5CB825D2D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29B63E53-72DC-495B-84FD-F7C0E4DAD5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2976F83-3CA2-4E2A-9694-5A2018A220F7}"/>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6" name="عنصر نائب للتذييل 5">
            <a:extLst>
              <a:ext uri="{FF2B5EF4-FFF2-40B4-BE49-F238E27FC236}">
                <a16:creationId xmlns:a16="http://schemas.microsoft.com/office/drawing/2014/main" id="{7DB63DB1-A6B1-4DB3-AD43-35A3724B0C93}"/>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4261C70B-FA0A-4EA8-9DC1-8B41EED101F8}"/>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74269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B5587EF-D34B-479F-9B66-4DC49B9C39CB}"/>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AD14EA6E-6FB4-43AC-888E-A38CA76D2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a16="http://schemas.microsoft.com/office/drawing/2014/main" id="{223C1BB0-32FD-46B2-B2FD-37C665D2E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DD1C27F-D32D-459B-9D1D-41EB816F83D3}"/>
              </a:ext>
            </a:extLst>
          </p:cNvPr>
          <p:cNvSpPr>
            <a:spLocks noGrp="1"/>
          </p:cNvSpPr>
          <p:nvPr>
            <p:ph type="dt" sz="half" idx="10"/>
          </p:nvPr>
        </p:nvSpPr>
        <p:spPr/>
        <p:txBody>
          <a:bodyPr/>
          <a:lstStyle/>
          <a:p>
            <a:fld id="{099E0A24-5736-4515-8BC3-563DACA5BFDA}" type="datetimeFigureOut">
              <a:rPr lang="en-US" smtClean="0"/>
              <a:t>10/29/2024</a:t>
            </a:fld>
            <a:endParaRPr lang="en-US"/>
          </a:p>
        </p:txBody>
      </p:sp>
      <p:sp>
        <p:nvSpPr>
          <p:cNvPr id="6" name="عنصر نائب للتذييل 5">
            <a:extLst>
              <a:ext uri="{FF2B5EF4-FFF2-40B4-BE49-F238E27FC236}">
                <a16:creationId xmlns:a16="http://schemas.microsoft.com/office/drawing/2014/main" id="{4DCDEF12-CAE6-4BAC-B154-80AAFEC363C3}"/>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3842DB86-9838-4120-B9F4-5D6D6DC78595}"/>
              </a:ext>
            </a:extLst>
          </p:cNvPr>
          <p:cNvSpPr>
            <a:spLocks noGrp="1"/>
          </p:cNvSpPr>
          <p:nvPr>
            <p:ph type="sldNum" sz="quarter" idx="12"/>
          </p:nvPr>
        </p:nvSpPr>
        <p:spPr/>
        <p:txBody>
          <a:bodyPr/>
          <a:lstStyle/>
          <a:p>
            <a:fld id="{593D5F1D-3042-4035-8DC5-0EC92C6520B4}" type="slidenum">
              <a:rPr lang="en-US" smtClean="0"/>
              <a:t>‹#›</a:t>
            </a:fld>
            <a:endParaRPr lang="en-US"/>
          </a:p>
        </p:txBody>
      </p:sp>
    </p:spTree>
    <p:extLst>
      <p:ext uri="{BB962C8B-B14F-4D97-AF65-F5344CB8AC3E}">
        <p14:creationId xmlns:p14="http://schemas.microsoft.com/office/powerpoint/2010/main" val="187415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74570DFC-1C1F-4FFD-B761-D0E5C26A8855}"/>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5541A8AF-7435-4FF8-B433-B5959BF46B2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940A12E7-B0AD-4166-833A-A48599B06EAE}"/>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9E0A24-5736-4515-8BC3-563DACA5BFDA}" type="datetimeFigureOut">
              <a:rPr lang="en-US" smtClean="0"/>
              <a:t>10/29/2024</a:t>
            </a:fld>
            <a:endParaRPr lang="en-US"/>
          </a:p>
        </p:txBody>
      </p:sp>
      <p:sp>
        <p:nvSpPr>
          <p:cNvPr id="5" name="عنصر نائب للتذييل 4">
            <a:extLst>
              <a:ext uri="{FF2B5EF4-FFF2-40B4-BE49-F238E27FC236}">
                <a16:creationId xmlns:a16="http://schemas.microsoft.com/office/drawing/2014/main" id="{C76C5919-09E5-4DB1-B7F3-61157B2DD6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id="{A9AF029D-71C8-4F50-9501-313EF1ADA79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3D5F1D-3042-4035-8DC5-0EC92C6520B4}" type="slidenum">
              <a:rPr lang="en-US" smtClean="0"/>
              <a:t>‹#›</a:t>
            </a:fld>
            <a:endParaRPr lang="en-US"/>
          </a:p>
        </p:txBody>
      </p:sp>
    </p:spTree>
    <p:extLst>
      <p:ext uri="{BB962C8B-B14F-4D97-AF65-F5344CB8AC3E}">
        <p14:creationId xmlns:p14="http://schemas.microsoft.com/office/powerpoint/2010/main" val="363418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C685B8E-550F-4391-A1B4-0FF31F282D20}"/>
              </a:ext>
            </a:extLst>
          </p:cNvPr>
          <p:cNvSpPr>
            <a:spLocks noGrp="1"/>
          </p:cNvSpPr>
          <p:nvPr>
            <p:ph type="ctrTitle"/>
          </p:nvPr>
        </p:nvSpPr>
        <p:spPr/>
        <p:txBody>
          <a:bodyPr/>
          <a:lstStyle/>
          <a:p>
            <a:r>
              <a:rPr lang="en-US" b="1" dirty="0"/>
              <a:t>Component and Chemical Structure of Muscle</a:t>
            </a:r>
          </a:p>
        </p:txBody>
      </p:sp>
      <p:sp>
        <p:nvSpPr>
          <p:cNvPr id="3" name="عنوان فرعي 2">
            <a:extLst>
              <a:ext uri="{FF2B5EF4-FFF2-40B4-BE49-F238E27FC236}">
                <a16:creationId xmlns:a16="http://schemas.microsoft.com/office/drawing/2014/main" id="{AA218C78-32B4-428C-9358-54647E28B436}"/>
              </a:ext>
            </a:extLst>
          </p:cNvPr>
          <p:cNvSpPr>
            <a:spLocks noGrp="1"/>
          </p:cNvSpPr>
          <p:nvPr>
            <p:ph type="subTitle" idx="1"/>
          </p:nvPr>
        </p:nvSpPr>
        <p:spPr/>
        <p:txBody>
          <a:bodyPr>
            <a:normAutofit fontScale="77500" lnSpcReduction="20000"/>
          </a:bodyPr>
          <a:lstStyle/>
          <a:p>
            <a:r>
              <a:rPr lang="en-US" b="1" dirty="0"/>
              <a:t>By</a:t>
            </a:r>
          </a:p>
          <a:p>
            <a:r>
              <a:rPr lang="en-US" b="1" dirty="0"/>
              <a:t>Dr. </a:t>
            </a:r>
            <a:r>
              <a:rPr lang="en-US" b="1" dirty="0" err="1"/>
              <a:t>bahaa</a:t>
            </a:r>
            <a:endParaRPr lang="en-US" b="1" dirty="0"/>
          </a:p>
          <a:p>
            <a:r>
              <a:rPr lang="en-US" b="1" dirty="0"/>
              <a:t>Meat hygiene</a:t>
            </a:r>
          </a:p>
          <a:p>
            <a:r>
              <a:rPr lang="en-US" b="1" dirty="0"/>
              <a:t>5</a:t>
            </a:r>
            <a:r>
              <a:rPr lang="en-US" b="1" baseline="30000" dirty="0"/>
              <a:t>th</a:t>
            </a:r>
            <a:r>
              <a:rPr lang="en-US" b="1" dirty="0"/>
              <a:t> stage</a:t>
            </a:r>
          </a:p>
          <a:p>
            <a:r>
              <a:rPr lang="en-US" b="1" dirty="0"/>
              <a:t>L1</a:t>
            </a:r>
          </a:p>
        </p:txBody>
      </p:sp>
    </p:spTree>
    <p:extLst>
      <p:ext uri="{BB962C8B-B14F-4D97-AF65-F5344CB8AC3E}">
        <p14:creationId xmlns:p14="http://schemas.microsoft.com/office/powerpoint/2010/main" val="3620575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5D1CC2D-0CA5-45C7-987B-3EC0B0B8FE66}"/>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1AA5F59B-FFFD-4CFB-9282-B059FAF6BDC2}"/>
              </a:ext>
            </a:extLst>
          </p:cNvPr>
          <p:cNvSpPr>
            <a:spLocks noGrp="1"/>
          </p:cNvSpPr>
          <p:nvPr>
            <p:ph idx="1"/>
          </p:nvPr>
        </p:nvSpPr>
        <p:spPr/>
        <p:txBody>
          <a:bodyPr>
            <a:normAutofit fontScale="92500" lnSpcReduction="20000"/>
          </a:bodyPr>
          <a:lstStyle/>
          <a:p>
            <a:pPr algn="l"/>
            <a:r>
              <a:rPr lang="en-US" dirty="0"/>
              <a:t>These three groups of proteins have different properties and functions in meat processing processes Fibrous proteins</a:t>
            </a:r>
          </a:p>
          <a:p>
            <a:pPr algn="l"/>
            <a:r>
              <a:rPr lang="en-US" dirty="0"/>
              <a:t>1. Also known as contractile proteins.</a:t>
            </a:r>
          </a:p>
          <a:p>
            <a:pPr algn="l"/>
            <a:r>
              <a:rPr lang="en-US" dirty="0"/>
              <a:t>2. Its percentage reaches 9.5% of the total weight of the muscle.</a:t>
            </a:r>
          </a:p>
          <a:p>
            <a:pPr algn="l"/>
            <a:r>
              <a:rPr lang="en-US" dirty="0"/>
              <a:t>3. It is involved in the structure and construction of the cell and its membranes.</a:t>
            </a:r>
          </a:p>
          <a:p>
            <a:pPr algn="l"/>
            <a:r>
              <a:rPr lang="en-US" dirty="0"/>
              <a:t>4. Its most important components are: myosin, actin, tropomyosin, troponin, actinin, and beta actin.</a:t>
            </a:r>
          </a:p>
          <a:p>
            <a:pPr algn="l"/>
            <a:r>
              <a:rPr lang="en-US" dirty="0"/>
              <a:t>C-protein, M-protein, </a:t>
            </a:r>
            <a:r>
              <a:rPr lang="en-US" dirty="0" err="1"/>
              <a:t>desmin</a:t>
            </a:r>
            <a:r>
              <a:rPr lang="en-US" dirty="0"/>
              <a:t>, the linker (titin), </a:t>
            </a:r>
            <a:r>
              <a:rPr lang="en-US" dirty="0" err="1"/>
              <a:t>neolin</a:t>
            </a:r>
            <a:r>
              <a:rPr lang="en-US" dirty="0"/>
              <a:t> and others are considered among the most important</a:t>
            </a:r>
          </a:p>
          <a:p>
            <a:pPr algn="l"/>
            <a:r>
              <a:rPr lang="en-US" dirty="0"/>
              <a:t>Proteins in meat product manufacturing processes in terms of holding added water or preserving power Water holding capacity</a:t>
            </a:r>
          </a:p>
          <a:p>
            <a:pPr algn="l"/>
            <a:endParaRPr lang="en-US" dirty="0"/>
          </a:p>
          <a:p>
            <a:endParaRPr lang="en-US" dirty="0"/>
          </a:p>
        </p:txBody>
      </p:sp>
    </p:spTree>
    <p:extLst>
      <p:ext uri="{BB962C8B-B14F-4D97-AF65-F5344CB8AC3E}">
        <p14:creationId xmlns:p14="http://schemas.microsoft.com/office/powerpoint/2010/main" val="2812851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7C90CA7-322A-4F2A-82B0-66E6B101C85E}"/>
              </a:ext>
            </a:extLst>
          </p:cNvPr>
          <p:cNvSpPr>
            <a:spLocks noGrp="1"/>
          </p:cNvSpPr>
          <p:nvPr>
            <p:ph type="title"/>
          </p:nvPr>
        </p:nvSpPr>
        <p:spPr/>
        <p:txBody>
          <a:bodyPr/>
          <a:lstStyle/>
          <a:p>
            <a:pPr algn="l"/>
            <a:r>
              <a:rPr lang="en-US" b="1" dirty="0"/>
              <a:t>Myosin</a:t>
            </a:r>
            <a:r>
              <a:rPr lang="en-US" dirty="0"/>
              <a:t> </a:t>
            </a:r>
          </a:p>
        </p:txBody>
      </p:sp>
      <p:sp>
        <p:nvSpPr>
          <p:cNvPr id="3" name="عنصر نائب للمحتوى 2">
            <a:extLst>
              <a:ext uri="{FF2B5EF4-FFF2-40B4-BE49-F238E27FC236}">
                <a16:creationId xmlns:a16="http://schemas.microsoft.com/office/drawing/2014/main" id="{0AF3B3FF-3D48-4E47-AC34-D73318FC924E}"/>
              </a:ext>
            </a:extLst>
          </p:cNvPr>
          <p:cNvSpPr>
            <a:spLocks noGrp="1"/>
          </p:cNvSpPr>
          <p:nvPr>
            <p:ph idx="1"/>
          </p:nvPr>
        </p:nvSpPr>
        <p:spPr/>
        <p:txBody>
          <a:bodyPr/>
          <a:lstStyle/>
          <a:p>
            <a:pPr algn="l"/>
            <a:r>
              <a:rPr lang="en-US" dirty="0"/>
              <a:t>. The percentage of myosin reaches 5.5% of muscle weight.</a:t>
            </a:r>
          </a:p>
          <a:p>
            <a:pPr algn="l"/>
            <a:r>
              <a:rPr lang="en-US" dirty="0"/>
              <a:t>. The first person to study its chemical and physical properties was the scientist </a:t>
            </a:r>
            <a:r>
              <a:rPr lang="en-US" dirty="0" err="1"/>
              <a:t>Ansal</a:t>
            </a:r>
            <a:r>
              <a:rPr lang="en-US" dirty="0"/>
              <a:t> Al-</a:t>
            </a:r>
            <a:r>
              <a:rPr lang="en-US" dirty="0" err="1"/>
              <a:t>Dawl</a:t>
            </a:r>
            <a:r>
              <a:rPr lang="en-US" dirty="0"/>
              <a:t> (1930), who extracted mucin from minced meat using 1.5 potassium chloride in a phosphate buffer with a pH level of (5) </a:t>
            </a:r>
            <a:r>
              <a:rPr lang="en-US" dirty="0" err="1"/>
              <a:t>pil</a:t>
            </a:r>
            <a:r>
              <a:rPr lang="en-US" dirty="0"/>
              <a:t>)</a:t>
            </a:r>
          </a:p>
          <a:p>
            <a:pPr algn="l"/>
            <a:r>
              <a:rPr lang="en-US" dirty="0"/>
              <a:t>Its neutrality point was found to be between 5-5.5 and it can be extracted from muscle tissue using ammonium sulfate</a:t>
            </a:r>
          </a:p>
          <a:p>
            <a:endParaRPr lang="en-US" dirty="0"/>
          </a:p>
        </p:txBody>
      </p:sp>
    </p:spTree>
    <p:extLst>
      <p:ext uri="{BB962C8B-B14F-4D97-AF65-F5344CB8AC3E}">
        <p14:creationId xmlns:p14="http://schemas.microsoft.com/office/powerpoint/2010/main" val="4680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19B6236-9BB1-4D5F-9BD5-C684D1AC8640}"/>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9D401152-53BE-4EE9-A37A-9355527C0C54}"/>
              </a:ext>
            </a:extLst>
          </p:cNvPr>
          <p:cNvSpPr>
            <a:spLocks noGrp="1"/>
          </p:cNvSpPr>
          <p:nvPr>
            <p:ph idx="1"/>
          </p:nvPr>
        </p:nvSpPr>
        <p:spPr/>
        <p:txBody>
          <a:bodyPr/>
          <a:lstStyle/>
          <a:p>
            <a:pPr algn="l"/>
            <a:r>
              <a:rPr lang="en-US" dirty="0"/>
              <a:t>Each kilogram gives muscles between 10 and 20 grams of myosin</a:t>
            </a:r>
          </a:p>
          <a:p>
            <a:pPr algn="l"/>
            <a:r>
              <a:rPr lang="en-US" dirty="0"/>
              <a:t>. It has been found that myosin and adenosine triphosphate share many properties, the most important of which are:</a:t>
            </a:r>
          </a:p>
          <a:p>
            <a:pPr algn="l"/>
            <a:r>
              <a:rPr lang="en-US" dirty="0"/>
              <a:t>1 degree of melting</a:t>
            </a:r>
          </a:p>
          <a:p>
            <a:pPr algn="l"/>
            <a:r>
              <a:rPr lang="en-US" dirty="0"/>
              <a:t>2 Speed of heat damage</a:t>
            </a:r>
          </a:p>
          <a:p>
            <a:pPr algn="l"/>
            <a:r>
              <a:rPr lang="en-US" dirty="0"/>
              <a:t>3 The effect of changing the pH level</a:t>
            </a:r>
          </a:p>
          <a:p>
            <a:pPr algn="l"/>
            <a:r>
              <a:rPr lang="en-US" dirty="0"/>
              <a:t>4. Degree of lateralization to acids</a:t>
            </a:r>
          </a:p>
          <a:p>
            <a:endParaRPr lang="en-US" dirty="0"/>
          </a:p>
        </p:txBody>
      </p:sp>
    </p:spTree>
    <p:extLst>
      <p:ext uri="{BB962C8B-B14F-4D97-AF65-F5344CB8AC3E}">
        <p14:creationId xmlns:p14="http://schemas.microsoft.com/office/powerpoint/2010/main" val="2622368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D85F980-C0DC-4141-B454-8980D27F719C}"/>
              </a:ext>
            </a:extLst>
          </p:cNvPr>
          <p:cNvSpPr>
            <a:spLocks noGrp="1"/>
          </p:cNvSpPr>
          <p:nvPr>
            <p:ph type="title"/>
          </p:nvPr>
        </p:nvSpPr>
        <p:spPr/>
        <p:txBody>
          <a:bodyPr/>
          <a:lstStyle/>
          <a:p>
            <a:pPr algn="l"/>
            <a:r>
              <a:rPr lang="en-US" b="1" dirty="0"/>
              <a:t>Myosin contains two parts:</a:t>
            </a:r>
            <a:br>
              <a:rPr lang="en-US" b="1" dirty="0"/>
            </a:br>
            <a:endParaRPr lang="en-US" b="1" dirty="0"/>
          </a:p>
        </p:txBody>
      </p:sp>
      <p:sp>
        <p:nvSpPr>
          <p:cNvPr id="3" name="عنصر نائب للمحتوى 2">
            <a:extLst>
              <a:ext uri="{FF2B5EF4-FFF2-40B4-BE49-F238E27FC236}">
                <a16:creationId xmlns:a16="http://schemas.microsoft.com/office/drawing/2014/main" id="{F5BC609B-6A85-4463-BC63-DF81884834A3}"/>
              </a:ext>
            </a:extLst>
          </p:cNvPr>
          <p:cNvSpPr>
            <a:spLocks noGrp="1"/>
          </p:cNvSpPr>
          <p:nvPr>
            <p:ph idx="1"/>
          </p:nvPr>
        </p:nvSpPr>
        <p:spPr/>
        <p:txBody>
          <a:bodyPr/>
          <a:lstStyle/>
          <a:p>
            <a:pPr algn="l"/>
            <a:r>
              <a:rPr lang="en-US" dirty="0"/>
              <a:t>One of the parts (meromyosin heavy) has an enzymatic activity of 90% of the enzyme adenosine triphosphate.</a:t>
            </a:r>
          </a:p>
          <a:p>
            <a:pPr algn="l"/>
            <a:r>
              <a:rPr lang="en-US" dirty="0"/>
              <a:t>The second part (light </a:t>
            </a:r>
            <a:r>
              <a:rPr lang="en-US" dirty="0" err="1"/>
              <a:t>myromyosin</a:t>
            </a:r>
            <a:r>
              <a:rPr lang="en-US" dirty="0"/>
              <a:t>) does not contain any enzymatic activity, and if it does exist, it is very minimal</a:t>
            </a:r>
          </a:p>
          <a:p>
            <a:pPr algn="l"/>
            <a:r>
              <a:rPr lang="en-US" dirty="0"/>
              <a:t>The components of myosin were studied using an electron microscope, and it was found that it consists of two polypeptide chains, Two heavy chains wrapped around each other in the form of a spiral. At the end of each chain is a neck with a head, and around each chain Head of two peptide light chains</a:t>
            </a:r>
          </a:p>
          <a:p>
            <a:endParaRPr lang="en-US" dirty="0"/>
          </a:p>
        </p:txBody>
      </p:sp>
    </p:spTree>
    <p:extLst>
      <p:ext uri="{BB962C8B-B14F-4D97-AF65-F5344CB8AC3E}">
        <p14:creationId xmlns:p14="http://schemas.microsoft.com/office/powerpoint/2010/main" val="601804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BD85D41-0761-4DDC-ADD1-75166C937F61}"/>
              </a:ext>
            </a:extLst>
          </p:cNvPr>
          <p:cNvSpPr>
            <a:spLocks noGrp="1"/>
          </p:cNvSpPr>
          <p:nvPr>
            <p:ph type="title"/>
          </p:nvPr>
        </p:nvSpPr>
        <p:spPr/>
        <p:txBody>
          <a:bodyPr/>
          <a:lstStyle/>
          <a:p>
            <a:pPr algn="l"/>
            <a:r>
              <a:rPr lang="en-US" b="1" dirty="0"/>
              <a:t>Actomyosin</a:t>
            </a:r>
          </a:p>
        </p:txBody>
      </p:sp>
      <p:sp>
        <p:nvSpPr>
          <p:cNvPr id="3" name="عنصر نائب للمحتوى 2">
            <a:extLst>
              <a:ext uri="{FF2B5EF4-FFF2-40B4-BE49-F238E27FC236}">
                <a16:creationId xmlns:a16="http://schemas.microsoft.com/office/drawing/2014/main" id="{478E5CBD-926F-4F34-98D1-EEDA6F460416}"/>
              </a:ext>
            </a:extLst>
          </p:cNvPr>
          <p:cNvSpPr>
            <a:spLocks noGrp="1"/>
          </p:cNvSpPr>
          <p:nvPr>
            <p:ph idx="1"/>
          </p:nvPr>
        </p:nvSpPr>
        <p:spPr/>
        <p:txBody>
          <a:bodyPr/>
          <a:lstStyle/>
          <a:p>
            <a:pPr algn="l"/>
            <a:r>
              <a:rPr lang="en-US" dirty="0"/>
              <a:t>. A complex compound formed by a reaction Actin with myosin</a:t>
            </a:r>
          </a:p>
          <a:p>
            <a:pPr algn="l"/>
            <a:r>
              <a:rPr lang="en-US" dirty="0"/>
              <a:t>As a result of this union, a change occurs Protein viscosity</a:t>
            </a:r>
          </a:p>
          <a:p>
            <a:pPr algn="l"/>
            <a:r>
              <a:rPr lang="en-US" dirty="0"/>
              <a:t>. Actomyosin can be formed by adding  Actin to myosin in 0.5 solution Measure potassium chloride, and when adding Adenosine triphosphate to this solution causes contraction, and can be released the presence of 0.06% adenosine triphosphate with 0.17 actomyosin chloride or the complex compound.</a:t>
            </a:r>
          </a:p>
          <a:p>
            <a:endParaRPr lang="en-US" dirty="0"/>
          </a:p>
        </p:txBody>
      </p:sp>
    </p:spTree>
    <p:extLst>
      <p:ext uri="{BB962C8B-B14F-4D97-AF65-F5344CB8AC3E}">
        <p14:creationId xmlns:p14="http://schemas.microsoft.com/office/powerpoint/2010/main" val="3947614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B7B2C91-B882-4A43-B899-A2E963D9C0D7}"/>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8D454C25-C282-43B2-98AD-4D0A10505939}"/>
              </a:ext>
            </a:extLst>
          </p:cNvPr>
          <p:cNvSpPr>
            <a:spLocks noGrp="1"/>
          </p:cNvSpPr>
          <p:nvPr>
            <p:ph idx="1"/>
          </p:nvPr>
        </p:nvSpPr>
        <p:spPr/>
        <p:txBody>
          <a:bodyPr>
            <a:normAutofit fontScale="92500" lnSpcReduction="10000"/>
          </a:bodyPr>
          <a:lstStyle/>
          <a:p>
            <a:pPr algn="l"/>
            <a:r>
              <a:rPr lang="en-US" b="1" dirty="0"/>
              <a:t>Alpha actinin</a:t>
            </a:r>
          </a:p>
          <a:p>
            <a:pPr algn="l"/>
            <a:r>
              <a:rPr lang="en-US" dirty="0"/>
              <a:t>. The rate of conversion of globular actin into fibrillar can be increased by the addition of alpha actinin, and it has also been found that...</a:t>
            </a:r>
          </a:p>
          <a:p>
            <a:pPr algn="l"/>
            <a:r>
              <a:rPr lang="en-US" dirty="0"/>
              <a:t>It increases the activity of the enzyme adenosine triphosphate, and its molecular weight is estimated between 31 and 35 thousand</a:t>
            </a:r>
          </a:p>
          <a:p>
            <a:pPr algn="l"/>
            <a:r>
              <a:rPr lang="en-US" dirty="0"/>
              <a:t>Dalton, consisting of two groups, contributes to the structural structure of line 2. It connects fibrillar actin to line 2</a:t>
            </a:r>
          </a:p>
          <a:p>
            <a:pPr algn="l"/>
            <a:r>
              <a:rPr lang="en-US" b="1" dirty="0"/>
              <a:t>Beta actinin</a:t>
            </a:r>
          </a:p>
          <a:p>
            <a:pPr algn="l"/>
            <a:r>
              <a:rPr lang="en-US" dirty="0"/>
              <a:t>It is associated with actin filaments, and is involved in the processes of regulating the length, adjusting actin molecules, and determining their ends and then it maintains its length.</a:t>
            </a:r>
          </a:p>
          <a:p>
            <a:endParaRPr lang="en-US" dirty="0"/>
          </a:p>
        </p:txBody>
      </p:sp>
    </p:spTree>
    <p:extLst>
      <p:ext uri="{BB962C8B-B14F-4D97-AF65-F5344CB8AC3E}">
        <p14:creationId xmlns:p14="http://schemas.microsoft.com/office/powerpoint/2010/main" val="3485870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BEE388D-AEAB-47DA-89E9-8F2B332978AF}"/>
              </a:ext>
            </a:extLst>
          </p:cNvPr>
          <p:cNvSpPr>
            <a:spLocks noGrp="1"/>
          </p:cNvSpPr>
          <p:nvPr>
            <p:ph idx="1"/>
          </p:nvPr>
        </p:nvSpPr>
        <p:spPr>
          <a:xfrm>
            <a:off x="954579" y="736657"/>
            <a:ext cx="10515600" cy="4351338"/>
          </a:xfrm>
        </p:spPr>
        <p:txBody>
          <a:bodyPr>
            <a:noAutofit/>
          </a:bodyPr>
          <a:lstStyle/>
          <a:p>
            <a:pPr algn="ctr"/>
            <a:r>
              <a:rPr lang="en-US" sz="3600" dirty="0"/>
              <a:t>The word </a:t>
            </a:r>
            <a:r>
              <a:rPr lang="en-US" sz="3600" b="1" dirty="0"/>
              <a:t>meat </a:t>
            </a:r>
            <a:r>
              <a:rPr lang="en-US" sz="3600" dirty="0"/>
              <a:t>refers to the muscles after slaughtering the animal, mainly the muscular structure, soft muscles, connective tissue, and adipose tissue. </a:t>
            </a:r>
          </a:p>
          <a:p>
            <a:pPr algn="ctr"/>
            <a:r>
              <a:rPr lang="en-US" sz="3600" dirty="0"/>
              <a:t>The number of muscles in the animal's body is estimated at about 600 muscles, it represents between 35% and 65% of the carcass weight. The chemical composition of muscle varies from one animal to another, and the type of food provided to it and other factors. </a:t>
            </a:r>
          </a:p>
        </p:txBody>
      </p:sp>
    </p:spTree>
    <p:extLst>
      <p:ext uri="{BB962C8B-B14F-4D97-AF65-F5344CB8AC3E}">
        <p14:creationId xmlns:p14="http://schemas.microsoft.com/office/powerpoint/2010/main" val="26950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693404A-62DE-4291-885B-22661CACEC9F}"/>
              </a:ext>
            </a:extLst>
          </p:cNvPr>
          <p:cNvSpPr>
            <a:spLocks noGrp="1"/>
          </p:cNvSpPr>
          <p:nvPr>
            <p:ph idx="1"/>
          </p:nvPr>
        </p:nvSpPr>
        <p:spPr>
          <a:xfrm>
            <a:off x="965521" y="922799"/>
            <a:ext cx="10515600" cy="4351338"/>
          </a:xfrm>
        </p:spPr>
        <p:txBody>
          <a:bodyPr>
            <a:noAutofit/>
          </a:bodyPr>
          <a:lstStyle/>
          <a:p>
            <a:pPr algn="ctr"/>
            <a:r>
              <a:rPr lang="en-US" sz="3600" dirty="0"/>
              <a:t>One of the most important things is knowing the important structure and structure of each muscle, and its function during life.</a:t>
            </a:r>
          </a:p>
          <a:p>
            <a:pPr algn="ctr"/>
            <a:r>
              <a:rPr lang="en-US" sz="3600" dirty="0"/>
              <a:t> To know the interactions and changes that occur after the animal is slaughtered and during the process throwing stiffness, these changes are closely related to the transformation of muscle into meat.</a:t>
            </a:r>
          </a:p>
          <a:p>
            <a:pPr algn="ctr"/>
            <a:r>
              <a:rPr lang="en-US" sz="3600" dirty="0"/>
              <a:t> Muscles mainly consist of the following basic components: water, protein, fats and substances starch, mineral salts, and some vitamins, soluble and insoluble in fat and water. </a:t>
            </a:r>
          </a:p>
        </p:txBody>
      </p:sp>
    </p:spTree>
    <p:extLst>
      <p:ext uri="{BB962C8B-B14F-4D97-AF65-F5344CB8AC3E}">
        <p14:creationId xmlns:p14="http://schemas.microsoft.com/office/powerpoint/2010/main" val="426791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D1C4B9D-A90D-4CDF-9452-74D086CE29F7}"/>
              </a:ext>
            </a:extLst>
          </p:cNvPr>
          <p:cNvSpPr>
            <a:spLocks noGrp="1"/>
          </p:cNvSpPr>
          <p:nvPr>
            <p:ph idx="1"/>
          </p:nvPr>
        </p:nvSpPr>
        <p:spPr/>
        <p:txBody>
          <a:bodyPr>
            <a:noAutofit/>
          </a:bodyPr>
          <a:lstStyle/>
          <a:p>
            <a:pPr algn="ctr"/>
            <a:r>
              <a:rPr lang="en-US" sz="4000" dirty="0"/>
              <a:t>Its percentage in the cell reaches between 90-500 of the cell mass, and this percentage varies from one tissue to another In tissue, blood reaches 80%, while in the skeleton, it ranges between 20-27%  The basic component for the survival of the cell, and for it to carry out all its main functions and activities, and water is found in the following pictures:</a:t>
            </a:r>
          </a:p>
        </p:txBody>
      </p:sp>
    </p:spTree>
    <p:extLst>
      <p:ext uri="{BB962C8B-B14F-4D97-AF65-F5344CB8AC3E}">
        <p14:creationId xmlns:p14="http://schemas.microsoft.com/office/powerpoint/2010/main" val="64306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ED4F9AF-1290-4482-9A48-1F9541658614}"/>
              </a:ext>
            </a:extLst>
          </p:cNvPr>
          <p:cNvSpPr>
            <a:spLocks noGrp="1"/>
          </p:cNvSpPr>
          <p:nvPr>
            <p:ph idx="1"/>
          </p:nvPr>
        </p:nvSpPr>
        <p:spPr/>
        <p:txBody>
          <a:bodyPr/>
          <a:lstStyle/>
          <a:p>
            <a:pPr algn="l"/>
            <a:r>
              <a:rPr lang="en-US" dirty="0"/>
              <a:t>1. Free water fills gaps in the cell, and retains its natural properties of being a solvent for sugars and salts and acids with small molecular weights, and it also serves as a medium in which colloids dissolve Hydrophilic substances, such as: proteins, glues, and phenolic compounds, forming a colloidal solution.   </a:t>
            </a:r>
          </a:p>
          <a:p>
            <a:pPr algn="l"/>
            <a:r>
              <a:rPr lang="en-US" dirty="0"/>
              <a:t>2. Adsorption water exists in the form of a very thin layer, one or several molecules thick inside and outside the surfaces of existing solids such as starch, pectin, cellulose and protein, moisturizing with them the attraction of hydrogen bonds. </a:t>
            </a:r>
          </a:p>
        </p:txBody>
      </p:sp>
    </p:spTree>
    <p:extLst>
      <p:ext uri="{BB962C8B-B14F-4D97-AF65-F5344CB8AC3E}">
        <p14:creationId xmlns:p14="http://schemas.microsoft.com/office/powerpoint/2010/main" val="306710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45EC6E4B-2CD2-4AB8-A038-19F718EEFDAA}"/>
              </a:ext>
            </a:extLst>
          </p:cNvPr>
          <p:cNvSpPr>
            <a:spLocks noGrp="1"/>
          </p:cNvSpPr>
          <p:nvPr>
            <p:ph idx="1"/>
          </p:nvPr>
        </p:nvSpPr>
        <p:spPr/>
        <p:txBody>
          <a:bodyPr/>
          <a:lstStyle/>
          <a:p>
            <a:pPr algn="ctr"/>
            <a:r>
              <a:rPr lang="en-US" dirty="0"/>
              <a:t>3. Combined or bound water, which is the part of water that is chemically combined with some compounds such as glucose</a:t>
            </a:r>
          </a:p>
          <a:p>
            <a:pPr algn="ctr"/>
            <a:r>
              <a:rPr lang="en-US" dirty="0"/>
              <a:t>Some salts are potassium nitrate, and this water is called hydrated water. The average percentage of water in muscle tissue is approximately 70% Fatty between 65% to 98%.</a:t>
            </a:r>
          </a:p>
          <a:p>
            <a:endParaRPr lang="en-US" dirty="0"/>
          </a:p>
        </p:txBody>
      </p:sp>
    </p:spTree>
    <p:extLst>
      <p:ext uri="{BB962C8B-B14F-4D97-AF65-F5344CB8AC3E}">
        <p14:creationId xmlns:p14="http://schemas.microsoft.com/office/powerpoint/2010/main" val="248976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D9E9F71-BCE7-4605-B1E8-BC0E39275947}"/>
              </a:ext>
            </a:extLst>
          </p:cNvPr>
          <p:cNvSpPr>
            <a:spLocks noGrp="1"/>
          </p:cNvSpPr>
          <p:nvPr>
            <p:ph idx="1"/>
          </p:nvPr>
        </p:nvSpPr>
        <p:spPr/>
        <p:txBody>
          <a:bodyPr/>
          <a:lstStyle/>
          <a:p>
            <a:pPr algn="ctr"/>
            <a:r>
              <a:rPr lang="en-US" sz="3600" dirty="0"/>
              <a:t>Meat is high in fat and low in protein and water therefore, there is an inverse relationship between water and fat, as the amount of fat in the muscle increases, </a:t>
            </a:r>
          </a:p>
          <a:p>
            <a:pPr algn="ctr"/>
            <a:r>
              <a:rPr lang="en-US" sz="3600" dirty="0"/>
              <a:t>The amount of water in it, and vice versa, and for this reason the amount of water in one animal varies depending on Depending on its age, type, feeding method, and other factors</a:t>
            </a:r>
          </a:p>
          <a:p>
            <a:pPr algn="ctr"/>
            <a:endParaRPr lang="en-US" sz="3600" dirty="0"/>
          </a:p>
          <a:p>
            <a:endParaRPr lang="en-US" dirty="0"/>
          </a:p>
        </p:txBody>
      </p:sp>
    </p:spTree>
    <p:extLst>
      <p:ext uri="{BB962C8B-B14F-4D97-AF65-F5344CB8AC3E}">
        <p14:creationId xmlns:p14="http://schemas.microsoft.com/office/powerpoint/2010/main" val="116335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C7F76D2-6B3E-4CFC-B0CF-4E67E435930E}"/>
              </a:ext>
            </a:extLst>
          </p:cNvPr>
          <p:cNvSpPr>
            <a:spLocks noGrp="1"/>
          </p:cNvSpPr>
          <p:nvPr>
            <p:ph type="title"/>
          </p:nvPr>
        </p:nvSpPr>
        <p:spPr/>
        <p:txBody>
          <a:bodyPr/>
          <a:lstStyle/>
          <a:p>
            <a:pPr algn="l"/>
            <a:r>
              <a:rPr lang="en-US" b="1" dirty="0"/>
              <a:t>Proteins</a:t>
            </a:r>
            <a:br>
              <a:rPr lang="en-US" dirty="0"/>
            </a:br>
            <a:endParaRPr lang="en-US" dirty="0"/>
          </a:p>
        </p:txBody>
      </p:sp>
      <p:sp>
        <p:nvSpPr>
          <p:cNvPr id="3" name="عنصر نائب للمحتوى 2">
            <a:extLst>
              <a:ext uri="{FF2B5EF4-FFF2-40B4-BE49-F238E27FC236}">
                <a16:creationId xmlns:a16="http://schemas.microsoft.com/office/drawing/2014/main" id="{96E4F2E2-7B81-41D0-93D4-C2D65253F6C4}"/>
              </a:ext>
            </a:extLst>
          </p:cNvPr>
          <p:cNvSpPr>
            <a:spLocks noGrp="1"/>
          </p:cNvSpPr>
          <p:nvPr>
            <p:ph idx="1"/>
          </p:nvPr>
        </p:nvSpPr>
        <p:spPr/>
        <p:txBody>
          <a:bodyPr>
            <a:normAutofit/>
          </a:bodyPr>
          <a:lstStyle/>
          <a:p>
            <a:pPr algn="l"/>
            <a:r>
              <a:rPr lang="en-US" dirty="0"/>
              <a:t>1. The percentage of protein in the muscle is considered the second largest in terms of quantity after water in the animal’s body.</a:t>
            </a:r>
          </a:p>
          <a:p>
            <a:pPr algn="l"/>
            <a:r>
              <a:rPr lang="en-US" dirty="0"/>
              <a:t>2 Protoplasm is considered a colloidal suspension of proteins.</a:t>
            </a:r>
          </a:p>
          <a:p>
            <a:pPr algn="l"/>
            <a:r>
              <a:rPr lang="en-US" dirty="0"/>
              <a:t>3. Protein is involved in the formation of new cells and replacing lost cells.</a:t>
            </a:r>
          </a:p>
          <a:p>
            <a:pPr algn="l"/>
            <a:r>
              <a:rPr lang="en-US" dirty="0"/>
              <a:t>It is also involved in the composition of membranes, as it is considered the basic substance in the cell.</a:t>
            </a:r>
          </a:p>
          <a:p>
            <a:pPr algn="l"/>
            <a:r>
              <a:rPr lang="en-US" dirty="0"/>
              <a:t>. The structural unit of proteins is the amino acid, and these acids are linked together by bonds Peptides, forming Peptides chains.</a:t>
            </a:r>
          </a:p>
          <a:p>
            <a:endParaRPr lang="en-US" dirty="0"/>
          </a:p>
        </p:txBody>
      </p:sp>
    </p:spTree>
    <p:extLst>
      <p:ext uri="{BB962C8B-B14F-4D97-AF65-F5344CB8AC3E}">
        <p14:creationId xmlns:p14="http://schemas.microsoft.com/office/powerpoint/2010/main" val="361335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790AE71-49C0-424F-8FEE-41980326C30D}"/>
              </a:ext>
            </a:extLst>
          </p:cNvPr>
          <p:cNvSpPr>
            <a:spLocks noGrp="1"/>
          </p:cNvSpPr>
          <p:nvPr>
            <p:ph type="title"/>
          </p:nvPr>
        </p:nvSpPr>
        <p:spPr/>
        <p:txBody>
          <a:bodyPr/>
          <a:lstStyle/>
          <a:p>
            <a:pPr algn="l"/>
            <a:r>
              <a:rPr lang="en-US" b="1" dirty="0"/>
              <a:t>Proteins can be divided into the following groups:</a:t>
            </a:r>
          </a:p>
        </p:txBody>
      </p:sp>
      <p:sp>
        <p:nvSpPr>
          <p:cNvPr id="3" name="عنصر نائب للمحتوى 2">
            <a:extLst>
              <a:ext uri="{FF2B5EF4-FFF2-40B4-BE49-F238E27FC236}">
                <a16:creationId xmlns:a16="http://schemas.microsoft.com/office/drawing/2014/main" id="{B34D354F-8C45-4717-99DA-C8C6EAC10BA7}"/>
              </a:ext>
            </a:extLst>
          </p:cNvPr>
          <p:cNvSpPr>
            <a:spLocks noGrp="1"/>
          </p:cNvSpPr>
          <p:nvPr>
            <p:ph idx="1"/>
          </p:nvPr>
        </p:nvSpPr>
        <p:spPr/>
        <p:txBody>
          <a:bodyPr/>
          <a:lstStyle/>
          <a:p>
            <a:pPr algn="l"/>
            <a:r>
              <a:rPr lang="en-US" dirty="0"/>
              <a:t>1. Proteins dissolved in salt solutions, such as: </a:t>
            </a:r>
            <a:r>
              <a:rPr lang="en-US" dirty="0" err="1"/>
              <a:t>myofacillar</a:t>
            </a:r>
            <a:r>
              <a:rPr lang="en-US" dirty="0"/>
              <a:t> proteins</a:t>
            </a:r>
          </a:p>
          <a:p>
            <a:pPr algn="l"/>
            <a:r>
              <a:rPr lang="en-US" dirty="0"/>
              <a:t>2. Water-soluble proteins, such as: Sarcoplasmic proteins</a:t>
            </a:r>
          </a:p>
          <a:p>
            <a:pPr algn="l"/>
            <a:r>
              <a:rPr lang="en-US" dirty="0"/>
              <a:t>3. Proteins insoluble in salt solutions, such as connective tissue proteins</a:t>
            </a:r>
          </a:p>
          <a:p>
            <a:endParaRPr lang="en-US" dirty="0"/>
          </a:p>
        </p:txBody>
      </p:sp>
    </p:spTree>
    <p:extLst>
      <p:ext uri="{BB962C8B-B14F-4D97-AF65-F5344CB8AC3E}">
        <p14:creationId xmlns:p14="http://schemas.microsoft.com/office/powerpoint/2010/main" val="32555750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1174</Words>
  <Application>Microsoft Office PowerPoint</Application>
  <PresentationFormat>شاشة عريضة</PresentationFormat>
  <Paragraphs>60</Paragraphs>
  <Slides>15</Slides>
  <Notes>1</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15</vt:i4>
      </vt:variant>
    </vt:vector>
  </HeadingPairs>
  <TitlesOfParts>
    <vt:vector size="19" baseType="lpstr">
      <vt:lpstr>Arial</vt:lpstr>
      <vt:lpstr>Calibri</vt:lpstr>
      <vt:lpstr>Calibri Light</vt:lpstr>
      <vt:lpstr>نسق Office</vt:lpstr>
      <vt:lpstr>Component and Chemical Structure of Muscle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Proteins </vt:lpstr>
      <vt:lpstr>Proteins can be divided into the following groups:</vt:lpstr>
      <vt:lpstr>عرض تقديمي في PowerPoint</vt:lpstr>
      <vt:lpstr>Myosin </vt:lpstr>
      <vt:lpstr>عرض تقديمي في PowerPoint</vt:lpstr>
      <vt:lpstr>Myosin contains two parts: </vt:lpstr>
      <vt:lpstr>Actomyosin</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and Chemical Structure of Muscle</dc:title>
  <dc:creator>lenovo</dc:creator>
  <cp:lastModifiedBy>lenovo</cp:lastModifiedBy>
  <cp:revision>8</cp:revision>
  <dcterms:created xsi:type="dcterms:W3CDTF">2024-10-16T12:11:53Z</dcterms:created>
  <dcterms:modified xsi:type="dcterms:W3CDTF">2024-10-29T20:46:51Z</dcterms:modified>
</cp:coreProperties>
</file>